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sldIdLst>
    <p:sldId id="258" r:id="rId2"/>
    <p:sldId id="257" r:id="rId3"/>
    <p:sldId id="259" r:id="rId4"/>
    <p:sldId id="260" r:id="rId5"/>
    <p:sldId id="261" r:id="rId6"/>
    <p:sldId id="262" r:id="rId7"/>
  </p:sldIdLst>
  <p:sldSz cx="12192000" cy="6858000"/>
  <p:notesSz cx="7010400" cy="92233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7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 Id="rId14"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342CEB-2CE6-4372-844F-3AB0FA6D22D5}" type="datetimeFigureOut">
              <a:rPr lang="en-US" smtClean="0"/>
              <a:t>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60DB52-F748-4F2A-AD3C-EDD0C1DF177E}" type="slidenum">
              <a:rPr lang="en-US" smtClean="0"/>
              <a:t>‹#›</a:t>
            </a:fld>
            <a:endParaRPr lang="en-US"/>
          </a:p>
        </p:txBody>
      </p:sp>
    </p:spTree>
    <p:extLst>
      <p:ext uri="{BB962C8B-B14F-4D97-AF65-F5344CB8AC3E}">
        <p14:creationId xmlns:p14="http://schemas.microsoft.com/office/powerpoint/2010/main" val="487495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342CEB-2CE6-4372-844F-3AB0FA6D22D5}" type="datetimeFigureOut">
              <a:rPr lang="en-US" smtClean="0"/>
              <a:t>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60DB52-F748-4F2A-AD3C-EDD0C1DF177E}" type="slidenum">
              <a:rPr lang="en-US" smtClean="0"/>
              <a:t>‹#›</a:t>
            </a:fld>
            <a:endParaRPr lang="en-US"/>
          </a:p>
        </p:txBody>
      </p:sp>
    </p:spTree>
    <p:extLst>
      <p:ext uri="{BB962C8B-B14F-4D97-AF65-F5344CB8AC3E}">
        <p14:creationId xmlns:p14="http://schemas.microsoft.com/office/powerpoint/2010/main" val="3343450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342CEB-2CE6-4372-844F-3AB0FA6D22D5}" type="datetimeFigureOut">
              <a:rPr lang="en-US" smtClean="0"/>
              <a:t>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60DB52-F748-4F2A-AD3C-EDD0C1DF177E}" type="slidenum">
              <a:rPr lang="en-US" smtClean="0"/>
              <a:t>‹#›</a:t>
            </a:fld>
            <a:endParaRPr lang="en-US"/>
          </a:p>
        </p:txBody>
      </p:sp>
    </p:spTree>
    <p:extLst>
      <p:ext uri="{BB962C8B-B14F-4D97-AF65-F5344CB8AC3E}">
        <p14:creationId xmlns:p14="http://schemas.microsoft.com/office/powerpoint/2010/main" val="4269602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342CEB-2CE6-4372-844F-3AB0FA6D22D5}" type="datetimeFigureOut">
              <a:rPr lang="en-US" smtClean="0"/>
              <a:t>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60DB52-F748-4F2A-AD3C-EDD0C1DF177E}" type="slidenum">
              <a:rPr lang="en-US" smtClean="0"/>
              <a:t>‹#›</a:t>
            </a:fld>
            <a:endParaRPr lang="en-US"/>
          </a:p>
        </p:txBody>
      </p:sp>
    </p:spTree>
    <p:extLst>
      <p:ext uri="{BB962C8B-B14F-4D97-AF65-F5344CB8AC3E}">
        <p14:creationId xmlns:p14="http://schemas.microsoft.com/office/powerpoint/2010/main" val="3807680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9342CEB-2CE6-4372-844F-3AB0FA6D22D5}" type="datetimeFigureOut">
              <a:rPr lang="en-US" smtClean="0"/>
              <a:t>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60DB52-F748-4F2A-AD3C-EDD0C1DF177E}" type="slidenum">
              <a:rPr lang="en-US" smtClean="0"/>
              <a:t>‹#›</a:t>
            </a:fld>
            <a:endParaRPr lang="en-US"/>
          </a:p>
        </p:txBody>
      </p:sp>
    </p:spTree>
    <p:extLst>
      <p:ext uri="{BB962C8B-B14F-4D97-AF65-F5344CB8AC3E}">
        <p14:creationId xmlns:p14="http://schemas.microsoft.com/office/powerpoint/2010/main" val="253887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342CEB-2CE6-4372-844F-3AB0FA6D22D5}" type="datetimeFigureOut">
              <a:rPr lang="en-US" smtClean="0"/>
              <a:t>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60DB52-F748-4F2A-AD3C-EDD0C1DF177E}" type="slidenum">
              <a:rPr lang="en-US" smtClean="0"/>
              <a:t>‹#›</a:t>
            </a:fld>
            <a:endParaRPr lang="en-US"/>
          </a:p>
        </p:txBody>
      </p:sp>
    </p:spTree>
    <p:extLst>
      <p:ext uri="{BB962C8B-B14F-4D97-AF65-F5344CB8AC3E}">
        <p14:creationId xmlns:p14="http://schemas.microsoft.com/office/powerpoint/2010/main" val="1237763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342CEB-2CE6-4372-844F-3AB0FA6D22D5}" type="datetimeFigureOut">
              <a:rPr lang="en-US" smtClean="0"/>
              <a:t>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60DB52-F748-4F2A-AD3C-EDD0C1DF177E}" type="slidenum">
              <a:rPr lang="en-US" smtClean="0"/>
              <a:t>‹#›</a:t>
            </a:fld>
            <a:endParaRPr lang="en-US"/>
          </a:p>
        </p:txBody>
      </p:sp>
    </p:spTree>
    <p:extLst>
      <p:ext uri="{BB962C8B-B14F-4D97-AF65-F5344CB8AC3E}">
        <p14:creationId xmlns:p14="http://schemas.microsoft.com/office/powerpoint/2010/main" val="2662691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342CEB-2CE6-4372-844F-3AB0FA6D22D5}" type="datetimeFigureOut">
              <a:rPr lang="en-US" smtClean="0"/>
              <a:t>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60DB52-F748-4F2A-AD3C-EDD0C1DF177E}" type="slidenum">
              <a:rPr lang="en-US" smtClean="0"/>
              <a:t>‹#›</a:t>
            </a:fld>
            <a:endParaRPr lang="en-US"/>
          </a:p>
        </p:txBody>
      </p:sp>
    </p:spTree>
    <p:extLst>
      <p:ext uri="{BB962C8B-B14F-4D97-AF65-F5344CB8AC3E}">
        <p14:creationId xmlns:p14="http://schemas.microsoft.com/office/powerpoint/2010/main" val="2065190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342CEB-2CE6-4372-844F-3AB0FA6D22D5}" type="datetimeFigureOut">
              <a:rPr lang="en-US" smtClean="0"/>
              <a:t>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60DB52-F748-4F2A-AD3C-EDD0C1DF177E}" type="slidenum">
              <a:rPr lang="en-US" smtClean="0"/>
              <a:t>‹#›</a:t>
            </a:fld>
            <a:endParaRPr lang="en-US"/>
          </a:p>
        </p:txBody>
      </p:sp>
    </p:spTree>
    <p:extLst>
      <p:ext uri="{BB962C8B-B14F-4D97-AF65-F5344CB8AC3E}">
        <p14:creationId xmlns:p14="http://schemas.microsoft.com/office/powerpoint/2010/main" val="3171437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342CEB-2CE6-4372-844F-3AB0FA6D22D5}" type="datetimeFigureOut">
              <a:rPr lang="en-US" smtClean="0"/>
              <a:t>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60DB52-F748-4F2A-AD3C-EDD0C1DF177E}" type="slidenum">
              <a:rPr lang="en-US" smtClean="0"/>
              <a:t>‹#›</a:t>
            </a:fld>
            <a:endParaRPr lang="en-US"/>
          </a:p>
        </p:txBody>
      </p:sp>
    </p:spTree>
    <p:extLst>
      <p:ext uri="{BB962C8B-B14F-4D97-AF65-F5344CB8AC3E}">
        <p14:creationId xmlns:p14="http://schemas.microsoft.com/office/powerpoint/2010/main" val="3169751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342CEB-2CE6-4372-844F-3AB0FA6D22D5}" type="datetimeFigureOut">
              <a:rPr lang="en-US" smtClean="0"/>
              <a:t>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60DB52-F748-4F2A-AD3C-EDD0C1DF177E}" type="slidenum">
              <a:rPr lang="en-US" smtClean="0"/>
              <a:t>‹#›</a:t>
            </a:fld>
            <a:endParaRPr lang="en-US"/>
          </a:p>
        </p:txBody>
      </p:sp>
    </p:spTree>
    <p:extLst>
      <p:ext uri="{BB962C8B-B14F-4D97-AF65-F5344CB8AC3E}">
        <p14:creationId xmlns:p14="http://schemas.microsoft.com/office/powerpoint/2010/main" val="2100889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342CEB-2CE6-4372-844F-3AB0FA6D22D5}" type="datetimeFigureOut">
              <a:rPr lang="en-US" smtClean="0"/>
              <a:t>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60DB52-F748-4F2A-AD3C-EDD0C1DF177E}" type="slidenum">
              <a:rPr lang="en-US" smtClean="0"/>
              <a:t>‹#›</a:t>
            </a:fld>
            <a:endParaRPr lang="en-US"/>
          </a:p>
        </p:txBody>
      </p:sp>
    </p:spTree>
    <p:extLst>
      <p:ext uri="{BB962C8B-B14F-4D97-AF65-F5344CB8AC3E}">
        <p14:creationId xmlns:p14="http://schemas.microsoft.com/office/powerpoint/2010/main" val="31289970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dmissionsteam@sfu.ca" TargetMode="External"/><Relationship Id="rId2" Type="http://schemas.openxmlformats.org/officeDocument/2006/relationships/hyperlink" Target="http://trk.cp20.com/click/m3v37-davm3m-80kfcvq3/"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www.sfu.ca/students/adm-req-2019-2020/progreq-2019.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ubyssey.ca/news/senate-approves-new-academic-approach-to-undergraduate-admission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rgbClr val="C00000"/>
                </a:solidFill>
                <a:latin typeface="Arial Rounded MT Bold" panose="020F0704030504030204" pitchFamily="34" charset="0"/>
              </a:rPr>
              <a:t>Changes to SFU Admissions: </a:t>
            </a:r>
            <a:endParaRPr lang="en-US" sz="5400" dirty="0">
              <a:solidFill>
                <a:srgbClr val="C00000"/>
              </a:solidFill>
              <a:latin typeface="Arial Rounded MT Bold" panose="020F0704030504030204" pitchFamily="34" charset="0"/>
            </a:endParaRPr>
          </a:p>
        </p:txBody>
      </p:sp>
      <p:sp>
        <p:nvSpPr>
          <p:cNvPr id="3" name="Content Placeholder 2"/>
          <p:cNvSpPr>
            <a:spLocks noGrp="1"/>
          </p:cNvSpPr>
          <p:nvPr>
            <p:ph idx="1"/>
          </p:nvPr>
        </p:nvSpPr>
        <p:spPr/>
        <p:txBody>
          <a:bodyPr/>
          <a:lstStyle/>
          <a:p>
            <a:r>
              <a:rPr lang="en-CA" altLang="en-US" b="1" dirty="0">
                <a:solidFill>
                  <a:srgbClr val="000000"/>
                </a:solidFill>
                <a:latin typeface="Arial" panose="020B0604020202020204" pitchFamily="34" charset="0"/>
                <a:ea typeface="Times New Roman" panose="02020603050405020304" pitchFamily="18" charset="0"/>
                <a:cs typeface="Arial" panose="020B0604020202020204" pitchFamily="34" charset="0"/>
              </a:rPr>
              <a:t>The new admission model will be phased in over two years; detailed information is </a:t>
            </a:r>
            <a:r>
              <a:rPr lang="en-CA" altLang="en-US" b="1"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available at:  </a:t>
            </a:r>
          </a:p>
          <a:p>
            <a:r>
              <a:rPr lang="en-CA" altLang="en-US" sz="3200" b="1" dirty="0" smtClean="0" bmk="m_2768860157421149965_m_2410326803333151">
                <a:solidFill>
                  <a:srgbClr val="C9A978"/>
                </a:solidFill>
                <a:latin typeface="Arial" panose="020B0604020202020204" pitchFamily="34" charset="0"/>
                <a:ea typeface="Times New Roman" panose="02020603050405020304" pitchFamily="18" charset="0"/>
                <a:cs typeface="Arial" panose="020B0604020202020204" pitchFamily="34" charset="0"/>
                <a:hlinkClick r:id="rId2"/>
              </a:rPr>
              <a:t>www.sfu.ca/students/adm-req-2019-2020.html</a:t>
            </a:r>
            <a:r>
              <a:rPr lang="en-CA" altLang="en-US" sz="3200" b="1" dirty="0">
                <a:solidFill>
                  <a:srgbClr val="000000"/>
                </a:solidFill>
                <a:latin typeface="Arial" panose="020B0604020202020204" pitchFamily="34" charset="0"/>
                <a:ea typeface="Times New Roman" panose="02020603050405020304" pitchFamily="18" charset="0"/>
                <a:cs typeface="Arial" panose="020B0604020202020204" pitchFamily="34" charset="0"/>
              </a:rPr>
              <a:t>.</a:t>
            </a:r>
            <a:r>
              <a:rPr lang="en-CA" altLang="en-US" sz="3200" b="1" dirty="0">
                <a:solidFill>
                  <a:srgbClr val="000000"/>
                </a:solidFill>
                <a:latin typeface="Calibri" panose="020F0502020204030204" pitchFamily="34" charset="0"/>
                <a:ea typeface="Times New Roman" panose="02020603050405020304" pitchFamily="18" charset="0"/>
                <a:cs typeface="Arial" panose="020B0604020202020204" pitchFamily="34" charset="0"/>
              </a:rPr>
              <a:t> </a:t>
            </a:r>
            <a:endParaRPr lang="en-CA" altLang="en-US" sz="3200" b="1" dirty="0" smtClean="0">
              <a:solidFill>
                <a:srgbClr val="000000"/>
              </a:solidFill>
              <a:latin typeface="Calibri" panose="020F0502020204030204" pitchFamily="34" charset="0"/>
              <a:ea typeface="Times New Roman" panose="02020603050405020304" pitchFamily="18" charset="0"/>
              <a:cs typeface="Arial" panose="020B0604020202020204" pitchFamily="34" charset="0"/>
            </a:endParaRPr>
          </a:p>
          <a:p>
            <a:endParaRPr lang="en-CA" altLang="en-US" sz="3200" b="1" dirty="0" smtClean="0">
              <a:solidFill>
                <a:srgbClr val="000000"/>
              </a:solidFill>
              <a:latin typeface="Calibri" panose="020F0502020204030204" pitchFamily="34" charset="0"/>
              <a:ea typeface="Times New Roman" panose="02020603050405020304" pitchFamily="18" charset="0"/>
              <a:cs typeface="Arial" panose="020B0604020202020204" pitchFamily="34" charset="0"/>
            </a:endParaRPr>
          </a:p>
          <a:p>
            <a:r>
              <a:rPr lang="en-CA" altLang="en-US"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Questions </a:t>
            </a:r>
            <a:r>
              <a:rPr lang="en-CA" alt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about these changes can be directed to:</a:t>
            </a:r>
            <a:r>
              <a:rPr lang="en-CA" altLang="en-US" dirty="0">
                <a:solidFill>
                  <a:srgbClr val="000000"/>
                </a:solidFill>
                <a:latin typeface="Calibri" panose="020F0502020204030204" pitchFamily="34" charset="0"/>
                <a:ea typeface="Times New Roman" panose="02020603050405020304" pitchFamily="18" charset="0"/>
                <a:cs typeface="Arial" panose="020B0604020202020204" pitchFamily="34" charset="0"/>
              </a:rPr>
              <a:t> </a:t>
            </a:r>
            <a:r>
              <a:rPr lang="en-CA" altLang="en-US" dirty="0">
                <a:solidFill>
                  <a:srgbClr val="C9A978"/>
                </a:solidFill>
                <a:latin typeface="Arial" panose="020B0604020202020204" pitchFamily="34" charset="0"/>
                <a:ea typeface="Times New Roman" panose="02020603050405020304" pitchFamily="18" charset="0"/>
                <a:cs typeface="Arial" panose="020B0604020202020204" pitchFamily="34" charset="0"/>
                <a:hlinkClick r:id="rId3"/>
              </a:rPr>
              <a:t>admissionsteam@sfu.ca</a:t>
            </a:r>
            <a:r>
              <a:rPr lang="en-CA" altLang="en-US"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a:t>
            </a:r>
          </a:p>
          <a:p>
            <a:r>
              <a:rPr lang="en-CA" altLang="en-US"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Changes are in RED</a:t>
            </a:r>
          </a:p>
          <a:p>
            <a:r>
              <a:rPr lang="en-CA" altLang="en-US"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*course lists will be adjusted with new courses as the curriculum is finalized. January 2019 watch for information released. </a:t>
            </a:r>
          </a:p>
        </p:txBody>
      </p:sp>
    </p:spTree>
    <p:extLst>
      <p:ext uri="{BB962C8B-B14F-4D97-AF65-F5344CB8AC3E}">
        <p14:creationId xmlns:p14="http://schemas.microsoft.com/office/powerpoint/2010/main" val="356940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848781084"/>
              </p:ext>
            </p:extLst>
          </p:nvPr>
        </p:nvGraphicFramePr>
        <p:xfrm>
          <a:off x="533400" y="330199"/>
          <a:ext cx="11277600" cy="6087861"/>
        </p:xfrm>
        <a:graphic>
          <a:graphicData uri="http://schemas.openxmlformats.org/drawingml/2006/table">
            <a:tbl>
              <a:tblPr firstRow="1" firstCol="1" bandRow="1">
                <a:tableStyleId>{5C22544A-7EE6-4342-B048-85BDC9FD1C3A}</a:tableStyleId>
              </a:tblPr>
              <a:tblGrid>
                <a:gridCol w="3417454">
                  <a:extLst>
                    <a:ext uri="{9D8B030D-6E8A-4147-A177-3AD203B41FA5}">
                      <a16:colId xmlns:a16="http://schemas.microsoft.com/office/drawing/2014/main" val="1667995362"/>
                    </a:ext>
                  </a:extLst>
                </a:gridCol>
                <a:gridCol w="3873115">
                  <a:extLst>
                    <a:ext uri="{9D8B030D-6E8A-4147-A177-3AD203B41FA5}">
                      <a16:colId xmlns:a16="http://schemas.microsoft.com/office/drawing/2014/main" val="4133914818"/>
                    </a:ext>
                  </a:extLst>
                </a:gridCol>
                <a:gridCol w="3987031">
                  <a:extLst>
                    <a:ext uri="{9D8B030D-6E8A-4147-A177-3AD203B41FA5}">
                      <a16:colId xmlns:a16="http://schemas.microsoft.com/office/drawing/2014/main" val="2140867152"/>
                    </a:ext>
                  </a:extLst>
                </a:gridCol>
              </a:tblGrid>
              <a:tr h="376621">
                <a:tc>
                  <a:txBody>
                    <a:bodyPr/>
                    <a:lstStyle/>
                    <a:p>
                      <a:pPr marL="0" marR="0">
                        <a:lnSpc>
                          <a:spcPct val="107000"/>
                        </a:lnSpc>
                        <a:spcBef>
                          <a:spcPts val="0"/>
                        </a:spcBef>
                        <a:spcAft>
                          <a:spcPts val="800"/>
                        </a:spcAft>
                      </a:pPr>
                      <a:r>
                        <a:rPr lang="en-CA" sz="1200">
                          <a:effectLst/>
                        </a:rPr>
                        <a:t>Current (Fall 2018)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nSpc>
                          <a:spcPct val="107000"/>
                        </a:lnSpc>
                        <a:spcBef>
                          <a:spcPts val="0"/>
                        </a:spcBef>
                        <a:spcAft>
                          <a:spcPts val="800"/>
                        </a:spcAft>
                      </a:pPr>
                      <a:r>
                        <a:rPr lang="en-CA" sz="1200">
                          <a:effectLst/>
                        </a:rPr>
                        <a:t>Effective Fall 2019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nSpc>
                          <a:spcPct val="107000"/>
                        </a:lnSpc>
                        <a:spcBef>
                          <a:spcPts val="0"/>
                        </a:spcBef>
                        <a:spcAft>
                          <a:spcPts val="800"/>
                        </a:spcAft>
                      </a:pPr>
                      <a:r>
                        <a:rPr lang="en-CA" sz="1200">
                          <a:effectLst/>
                        </a:rPr>
                        <a:t>Effective Fall 2020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4011781678"/>
                  </a:ext>
                </a:extLst>
              </a:tr>
              <a:tr h="3369391">
                <a:tc>
                  <a:txBody>
                    <a:bodyPr/>
                    <a:lstStyle/>
                    <a:p>
                      <a:pPr marL="0" marR="0">
                        <a:lnSpc>
                          <a:spcPct val="107000"/>
                        </a:lnSpc>
                        <a:spcBef>
                          <a:spcPts val="0"/>
                        </a:spcBef>
                        <a:spcAft>
                          <a:spcPts val="800"/>
                        </a:spcAft>
                      </a:pPr>
                      <a:r>
                        <a:rPr lang="en-CA" sz="1200">
                          <a:effectLst/>
                        </a:rPr>
                        <a:t>Required Grade 11 courses:</a:t>
                      </a:r>
                      <a:endParaRPr lang="en-US" sz="1100">
                        <a:effectLst/>
                      </a:endParaRPr>
                    </a:p>
                    <a:p>
                      <a:pPr marL="0" marR="0">
                        <a:lnSpc>
                          <a:spcPct val="107000"/>
                        </a:lnSpc>
                        <a:spcBef>
                          <a:spcPts val="0"/>
                        </a:spcBef>
                        <a:spcAft>
                          <a:spcPts val="800"/>
                        </a:spcAft>
                      </a:pPr>
                      <a:r>
                        <a:rPr lang="en-CA" sz="1200">
                          <a:effectLst/>
                        </a:rPr>
                        <a:t>·English 11</a:t>
                      </a:r>
                      <a:endParaRPr lang="en-US" sz="1100">
                        <a:effectLst/>
                      </a:endParaRPr>
                    </a:p>
                    <a:p>
                      <a:pPr marL="0" marR="0">
                        <a:lnSpc>
                          <a:spcPct val="107000"/>
                        </a:lnSpc>
                        <a:spcBef>
                          <a:spcPts val="0"/>
                        </a:spcBef>
                        <a:spcAft>
                          <a:spcPts val="800"/>
                        </a:spcAft>
                      </a:pPr>
                      <a:r>
                        <a:rPr lang="en-CA" sz="1200">
                          <a:effectLst/>
                        </a:rPr>
                        <a:t>·Science 11</a:t>
                      </a:r>
                      <a:endParaRPr lang="en-US" sz="1100">
                        <a:effectLst/>
                      </a:endParaRPr>
                    </a:p>
                    <a:p>
                      <a:pPr marL="0" marR="0">
                        <a:lnSpc>
                          <a:spcPct val="107000"/>
                        </a:lnSpc>
                        <a:spcBef>
                          <a:spcPts val="0"/>
                        </a:spcBef>
                        <a:spcAft>
                          <a:spcPts val="800"/>
                        </a:spcAft>
                      </a:pPr>
                      <a:r>
                        <a:rPr lang="en-CA" sz="1200">
                          <a:effectLst/>
                        </a:rPr>
                        <a:t>·Language 11</a:t>
                      </a:r>
                      <a:endParaRPr lang="en-US" sz="1100">
                        <a:effectLst/>
                      </a:endParaRPr>
                    </a:p>
                    <a:p>
                      <a:pPr marL="0" marR="0">
                        <a:lnSpc>
                          <a:spcPct val="107000"/>
                        </a:lnSpc>
                        <a:spcBef>
                          <a:spcPts val="0"/>
                        </a:spcBef>
                        <a:spcAft>
                          <a:spcPts val="800"/>
                        </a:spcAft>
                      </a:pPr>
                      <a:r>
                        <a:rPr lang="en-CA" sz="1200">
                          <a:effectLst/>
                        </a:rPr>
                        <a:t>·Math 11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nSpc>
                          <a:spcPct val="107000"/>
                        </a:lnSpc>
                        <a:spcBef>
                          <a:spcPts val="0"/>
                        </a:spcBef>
                        <a:spcAft>
                          <a:spcPts val="800"/>
                        </a:spcAft>
                      </a:pPr>
                      <a:r>
                        <a:rPr lang="en-CA" sz="1200">
                          <a:effectLst/>
                        </a:rPr>
                        <a:t>Required Grade 11 courses:</a:t>
                      </a:r>
                      <a:endParaRPr lang="en-US" sz="1100">
                        <a:effectLst/>
                      </a:endParaRPr>
                    </a:p>
                    <a:p>
                      <a:pPr marL="0" marR="0">
                        <a:lnSpc>
                          <a:spcPct val="107000"/>
                        </a:lnSpc>
                        <a:spcBef>
                          <a:spcPts val="0"/>
                        </a:spcBef>
                        <a:spcAft>
                          <a:spcPts val="800"/>
                        </a:spcAft>
                      </a:pPr>
                      <a:r>
                        <a:rPr lang="en-CA" sz="1200">
                          <a:effectLst/>
                        </a:rPr>
                        <a:t>·English 11</a:t>
                      </a:r>
                      <a:endParaRPr lang="en-US" sz="1100">
                        <a:effectLst/>
                      </a:endParaRPr>
                    </a:p>
                    <a:p>
                      <a:pPr marL="0" marR="0">
                        <a:lnSpc>
                          <a:spcPct val="107000"/>
                        </a:lnSpc>
                        <a:spcBef>
                          <a:spcPts val="0"/>
                        </a:spcBef>
                        <a:spcAft>
                          <a:spcPts val="800"/>
                        </a:spcAft>
                      </a:pPr>
                      <a:r>
                        <a:rPr lang="en-CA" sz="1200">
                          <a:effectLst/>
                        </a:rPr>
                        <a:t>·Science 11</a:t>
                      </a:r>
                      <a:endParaRPr lang="en-US" sz="1100">
                        <a:effectLst/>
                      </a:endParaRPr>
                    </a:p>
                    <a:p>
                      <a:pPr marL="0" marR="0">
                        <a:lnSpc>
                          <a:spcPct val="107000"/>
                        </a:lnSpc>
                        <a:spcBef>
                          <a:spcPts val="0"/>
                        </a:spcBef>
                        <a:spcAft>
                          <a:spcPts val="800"/>
                        </a:spcAft>
                      </a:pPr>
                      <a:r>
                        <a:rPr lang="en-CA" sz="1200">
                          <a:effectLst/>
                        </a:rPr>
                        <a:t>·Language 11</a:t>
                      </a:r>
                      <a:endParaRPr lang="en-US" sz="1100">
                        <a:effectLst/>
                      </a:endParaRPr>
                    </a:p>
                    <a:p>
                      <a:pPr marL="0" marR="0">
                        <a:lnSpc>
                          <a:spcPct val="107000"/>
                        </a:lnSpc>
                        <a:spcBef>
                          <a:spcPts val="0"/>
                        </a:spcBef>
                        <a:spcAft>
                          <a:spcPts val="800"/>
                        </a:spcAft>
                      </a:pPr>
                      <a:r>
                        <a:rPr lang="en-CA" sz="1200">
                          <a:effectLst/>
                        </a:rPr>
                        <a:t>·Math 11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nSpc>
                          <a:spcPct val="107000"/>
                        </a:lnSpc>
                        <a:spcBef>
                          <a:spcPts val="0"/>
                        </a:spcBef>
                        <a:spcAft>
                          <a:spcPts val="800"/>
                        </a:spcAft>
                      </a:pPr>
                      <a:r>
                        <a:rPr lang="en-CA" sz="1200" dirty="0">
                          <a:effectLst/>
                        </a:rPr>
                        <a:t>Required Grade 11 courses:</a:t>
                      </a:r>
                      <a:endParaRPr lang="en-US" sz="1100" dirty="0">
                        <a:effectLst/>
                      </a:endParaRPr>
                    </a:p>
                    <a:p>
                      <a:pPr marL="0" marR="0">
                        <a:lnSpc>
                          <a:spcPct val="107000"/>
                        </a:lnSpc>
                        <a:spcBef>
                          <a:spcPts val="0"/>
                        </a:spcBef>
                        <a:spcAft>
                          <a:spcPts val="800"/>
                        </a:spcAft>
                      </a:pPr>
                      <a:r>
                        <a:rPr lang="en-CA" sz="1200" dirty="0">
                          <a:effectLst/>
                        </a:rPr>
                        <a:t>·English 11</a:t>
                      </a:r>
                      <a:endParaRPr lang="en-US" sz="1100" dirty="0">
                        <a:effectLst/>
                      </a:endParaRPr>
                    </a:p>
                    <a:p>
                      <a:pPr marL="0" marR="0">
                        <a:lnSpc>
                          <a:spcPct val="107000"/>
                        </a:lnSpc>
                        <a:spcBef>
                          <a:spcPts val="0"/>
                        </a:spcBef>
                        <a:spcAft>
                          <a:spcPts val="800"/>
                        </a:spcAft>
                      </a:pPr>
                      <a:r>
                        <a:rPr lang="en-CA" sz="1200" dirty="0">
                          <a:effectLst/>
                        </a:rPr>
                        <a:t>·Science 11</a:t>
                      </a:r>
                      <a:endParaRPr lang="en-US" sz="1100" dirty="0">
                        <a:effectLst/>
                      </a:endParaRPr>
                    </a:p>
                    <a:p>
                      <a:pPr marL="0" marR="0">
                        <a:lnSpc>
                          <a:spcPct val="107000"/>
                        </a:lnSpc>
                        <a:spcBef>
                          <a:spcPts val="0"/>
                        </a:spcBef>
                        <a:spcAft>
                          <a:spcPts val="800"/>
                        </a:spcAft>
                      </a:pPr>
                      <a:r>
                        <a:rPr lang="en-CA" sz="1200" dirty="0">
                          <a:effectLst/>
                        </a:rPr>
                        <a:t>·Language 11</a:t>
                      </a:r>
                      <a:endParaRPr lang="en-US" sz="1100" dirty="0">
                        <a:effectLst/>
                      </a:endParaRPr>
                    </a:p>
                    <a:p>
                      <a:pPr marL="0" marR="0">
                        <a:lnSpc>
                          <a:spcPct val="107000"/>
                        </a:lnSpc>
                        <a:spcBef>
                          <a:spcPts val="0"/>
                        </a:spcBef>
                        <a:spcAft>
                          <a:spcPts val="800"/>
                        </a:spcAft>
                      </a:pPr>
                      <a:r>
                        <a:rPr lang="en-CA" sz="1200" dirty="0">
                          <a:effectLst/>
                        </a:rPr>
                        <a:t>·Math 11</a:t>
                      </a:r>
                      <a:endParaRPr lang="en-US" sz="1100" dirty="0">
                        <a:effectLst/>
                      </a:endParaRPr>
                    </a:p>
                    <a:p>
                      <a:pPr marL="0" marR="0">
                        <a:lnSpc>
                          <a:spcPct val="107000"/>
                        </a:lnSpc>
                        <a:spcBef>
                          <a:spcPts val="0"/>
                        </a:spcBef>
                        <a:spcAft>
                          <a:spcPts val="800"/>
                        </a:spcAft>
                      </a:pPr>
                      <a:r>
                        <a:rPr lang="en-CA" sz="1200" dirty="0">
                          <a:effectLst/>
                        </a:rPr>
                        <a:t>·</a:t>
                      </a:r>
                      <a:r>
                        <a:rPr lang="en-CA" sz="1200" b="1" dirty="0">
                          <a:solidFill>
                            <a:srgbClr val="C00000"/>
                          </a:solidFill>
                          <a:effectLst/>
                        </a:rPr>
                        <a:t>Social Studies 11 or 12*</a:t>
                      </a:r>
                      <a:endParaRPr lang="en-US" sz="11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241126357"/>
                  </a:ext>
                </a:extLst>
              </a:tr>
              <a:tr h="800589">
                <a:tc>
                  <a:txBody>
                    <a:bodyPr/>
                    <a:lstStyle/>
                    <a:p>
                      <a:pPr marL="0" marR="0">
                        <a:lnSpc>
                          <a:spcPct val="107000"/>
                        </a:lnSpc>
                        <a:spcBef>
                          <a:spcPts val="0"/>
                        </a:spcBef>
                        <a:spcAft>
                          <a:spcPts val="800"/>
                        </a:spcAft>
                      </a:pPr>
                      <a:r>
                        <a:rPr lang="en-CA" sz="1200">
                          <a:effectLst/>
                        </a:rPr>
                        <a:t>English 12 with a minimum final blended grade of 60%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nSpc>
                          <a:spcPct val="107000"/>
                        </a:lnSpc>
                        <a:spcBef>
                          <a:spcPts val="0"/>
                        </a:spcBef>
                        <a:spcAft>
                          <a:spcPts val="800"/>
                        </a:spcAft>
                      </a:pPr>
                      <a:r>
                        <a:rPr lang="en-CA" sz="1200" dirty="0">
                          <a:effectLst/>
                        </a:rPr>
                        <a:t>English 12 with a minimum final blended grade of </a:t>
                      </a:r>
                      <a:r>
                        <a:rPr lang="en-CA" sz="1200" b="1" dirty="0">
                          <a:solidFill>
                            <a:srgbClr val="C00000"/>
                          </a:solidFill>
                          <a:effectLst/>
                        </a:rPr>
                        <a:t>70%</a:t>
                      </a:r>
                      <a:endParaRPr lang="en-US" sz="11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nSpc>
                          <a:spcPct val="107000"/>
                        </a:lnSpc>
                        <a:spcBef>
                          <a:spcPts val="0"/>
                        </a:spcBef>
                        <a:spcAft>
                          <a:spcPts val="800"/>
                        </a:spcAft>
                      </a:pPr>
                      <a:r>
                        <a:rPr lang="en-CA" sz="1200">
                          <a:effectLst/>
                        </a:rPr>
                        <a:t>English Studies 12 with a minimum final grade of 70%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166508542"/>
                  </a:ext>
                </a:extLst>
              </a:tr>
              <a:tr h="770630">
                <a:tc>
                  <a:txBody>
                    <a:bodyPr/>
                    <a:lstStyle/>
                    <a:p>
                      <a:pPr marL="0" marR="0">
                        <a:lnSpc>
                          <a:spcPct val="107000"/>
                        </a:lnSpc>
                        <a:spcBef>
                          <a:spcPts val="0"/>
                        </a:spcBef>
                        <a:spcAft>
                          <a:spcPts val="800"/>
                        </a:spcAft>
                      </a:pPr>
                      <a:r>
                        <a:rPr lang="en-CA" sz="1200">
                          <a:effectLst/>
                        </a:rPr>
                        <a:t>Minimum of 4 Grade 12 courses from SFU’s approved course list (including English 12)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nSpc>
                          <a:spcPct val="107000"/>
                        </a:lnSpc>
                        <a:spcBef>
                          <a:spcPts val="0"/>
                        </a:spcBef>
                        <a:spcAft>
                          <a:spcPts val="800"/>
                        </a:spcAft>
                      </a:pPr>
                      <a:r>
                        <a:rPr lang="en-CA" sz="1200" b="1" dirty="0">
                          <a:solidFill>
                            <a:srgbClr val="C00000"/>
                          </a:solidFill>
                          <a:effectLst/>
                        </a:rPr>
                        <a:t>Minimum of 5 Grade 12 courses from SFU’s approved course list (including English 12)</a:t>
                      </a:r>
                      <a:endParaRPr lang="en-US" sz="11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nSpc>
                          <a:spcPct val="107000"/>
                        </a:lnSpc>
                        <a:spcBef>
                          <a:spcPts val="0"/>
                        </a:spcBef>
                        <a:spcAft>
                          <a:spcPts val="800"/>
                        </a:spcAft>
                      </a:pPr>
                      <a:r>
                        <a:rPr lang="en-CA" sz="1200" b="1" dirty="0">
                          <a:solidFill>
                            <a:srgbClr val="C00000"/>
                          </a:solidFill>
                          <a:effectLst/>
                        </a:rPr>
                        <a:t>Minimum of 5 Grade 12 courses* from SFU’s approved course list (including English Studies 12)</a:t>
                      </a:r>
                      <a:endParaRPr lang="en-US" sz="11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86012521"/>
                  </a:ext>
                </a:extLst>
              </a:tr>
              <a:tr h="770630">
                <a:tc>
                  <a:txBody>
                    <a:bodyPr/>
                    <a:lstStyle/>
                    <a:p>
                      <a:pPr marL="0" marR="0">
                        <a:lnSpc>
                          <a:spcPct val="107000"/>
                        </a:lnSpc>
                        <a:spcBef>
                          <a:spcPts val="0"/>
                        </a:spcBef>
                        <a:spcAft>
                          <a:spcPts val="800"/>
                        </a:spcAft>
                      </a:pPr>
                      <a:r>
                        <a:rPr lang="en-CA" sz="1200" dirty="0">
                          <a:effectLst/>
                        </a:rPr>
                        <a:t>Admission average based on 4 Grade 12 courses (including English 12) required by program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nSpc>
                          <a:spcPct val="107000"/>
                        </a:lnSpc>
                        <a:spcBef>
                          <a:spcPts val="0"/>
                        </a:spcBef>
                        <a:spcAft>
                          <a:spcPts val="800"/>
                        </a:spcAft>
                      </a:pPr>
                      <a:r>
                        <a:rPr lang="en-CA" sz="1200" b="1" dirty="0">
                          <a:solidFill>
                            <a:srgbClr val="C00000"/>
                          </a:solidFill>
                          <a:effectLst/>
                        </a:rPr>
                        <a:t>Admission evaluation based on all Grade 12 courses taken from SFU’s approved course list.</a:t>
                      </a:r>
                      <a:endParaRPr lang="en-US" sz="11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nSpc>
                          <a:spcPct val="107000"/>
                        </a:lnSpc>
                        <a:spcBef>
                          <a:spcPts val="0"/>
                        </a:spcBef>
                        <a:spcAft>
                          <a:spcPts val="800"/>
                        </a:spcAft>
                      </a:pPr>
                      <a:r>
                        <a:rPr lang="en-CA" sz="1200" b="1" dirty="0">
                          <a:solidFill>
                            <a:srgbClr val="C00000"/>
                          </a:solidFill>
                          <a:effectLst/>
                        </a:rPr>
                        <a:t>Admission evaluation based on all Grade 11 and Grade 12 courses taken from SFU’s approved course list.</a:t>
                      </a:r>
                      <a:endParaRPr lang="en-US" sz="11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473572547"/>
                  </a:ext>
                </a:extLst>
              </a:tr>
            </a:tbl>
          </a:graphicData>
        </a:graphic>
      </p:graphicFrame>
      <p:sp>
        <p:nvSpPr>
          <p:cNvPr id="3" name="Rectangle 1"/>
          <p:cNvSpPr>
            <a:spLocks noChangeArrowheads="1"/>
          </p:cNvSpPr>
          <p:nvPr/>
        </p:nvSpPr>
        <p:spPr bwMode="auto">
          <a:xfrm>
            <a:off x="890588" y="2580402"/>
            <a:ext cx="23436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000" b="0" i="1"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CA"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72555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C00000"/>
                </a:solidFill>
              </a:rPr>
              <a:t>SFU Grade 12 requirements for</a:t>
            </a:r>
            <a:br>
              <a:rPr lang="en-US" b="1" dirty="0" smtClean="0">
                <a:solidFill>
                  <a:srgbClr val="C00000"/>
                </a:solidFill>
              </a:rPr>
            </a:br>
            <a:r>
              <a:rPr lang="en-US" b="1" dirty="0" smtClean="0">
                <a:solidFill>
                  <a:srgbClr val="C00000"/>
                </a:solidFill>
              </a:rPr>
              <a:t> Fall 2019 admission</a:t>
            </a:r>
            <a:endParaRPr lang="en-US" dirty="0"/>
          </a:p>
        </p:txBody>
      </p:sp>
      <p:sp>
        <p:nvSpPr>
          <p:cNvPr id="3" name="Content Placeholder 2"/>
          <p:cNvSpPr>
            <a:spLocks noGrp="1"/>
          </p:cNvSpPr>
          <p:nvPr>
            <p:ph idx="1"/>
          </p:nvPr>
        </p:nvSpPr>
        <p:spPr/>
        <p:txBody>
          <a:bodyPr>
            <a:normAutofit/>
          </a:bodyPr>
          <a:lstStyle/>
          <a:p>
            <a:r>
              <a:rPr lang="en-US" dirty="0" smtClean="0"/>
              <a:t>Each faculty has their own specific requirements</a:t>
            </a:r>
          </a:p>
          <a:p>
            <a:r>
              <a:rPr lang="en-US" dirty="0" smtClean="0"/>
              <a:t>Requirements have changed to 5 Grade 12 approved courses </a:t>
            </a:r>
          </a:p>
          <a:p>
            <a:r>
              <a:rPr lang="en-US" dirty="0" smtClean="0"/>
              <a:t>Example: Applied Science will require English 12, Pre-</a:t>
            </a:r>
            <a:r>
              <a:rPr lang="en-US" dirty="0" err="1" smtClean="0"/>
              <a:t>Calc</a:t>
            </a:r>
            <a:r>
              <a:rPr lang="en-US" dirty="0" smtClean="0"/>
              <a:t> 12, </a:t>
            </a:r>
            <a:r>
              <a:rPr lang="en-US" dirty="0" err="1" smtClean="0"/>
              <a:t>Chem</a:t>
            </a:r>
            <a:r>
              <a:rPr lang="en-US" dirty="0" smtClean="0"/>
              <a:t> 12, Physics 12 (with min 75% in each) and Calculus 12 (min 70%)</a:t>
            </a:r>
          </a:p>
          <a:p>
            <a:r>
              <a:rPr lang="en-US" dirty="0" smtClean="0"/>
              <a:t>Example: BA will require a math or science 12</a:t>
            </a:r>
          </a:p>
          <a:p>
            <a:r>
              <a:rPr lang="en-US" dirty="0" smtClean="0"/>
              <a:t>Example: BSc: Eng. 12,Pre-Cal 12, TWO Gr. 12 </a:t>
            </a:r>
            <a:r>
              <a:rPr lang="en-US" dirty="0" err="1" smtClean="0"/>
              <a:t>sci</a:t>
            </a:r>
            <a:r>
              <a:rPr lang="en-US" dirty="0" smtClean="0"/>
              <a:t> plus 1 other course</a:t>
            </a:r>
          </a:p>
          <a:p>
            <a:r>
              <a:rPr lang="en-US" dirty="0" smtClean="0"/>
              <a:t>Check the website to make sure you are meeting the program specific requirements</a:t>
            </a:r>
          </a:p>
          <a:p>
            <a:r>
              <a:rPr lang="en-US" dirty="0" smtClean="0">
                <a:hlinkClick r:id="rId2"/>
              </a:rPr>
              <a:t>http://www.sfu.ca/students/adm-req-2019-2020/progreq-2019.html</a:t>
            </a:r>
            <a:endParaRPr lang="en-US" dirty="0" smtClean="0"/>
          </a:p>
          <a:p>
            <a:endParaRPr lang="en-US" dirty="0"/>
          </a:p>
        </p:txBody>
      </p:sp>
    </p:spTree>
    <p:extLst>
      <p:ext uri="{BB962C8B-B14F-4D97-AF65-F5344CB8AC3E}">
        <p14:creationId xmlns:p14="http://schemas.microsoft.com/office/powerpoint/2010/main" val="11115505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6900" y="612845"/>
            <a:ext cx="11049000" cy="6186309"/>
          </a:xfrm>
          <a:prstGeom prst="rect">
            <a:avLst/>
          </a:prstGeom>
        </p:spPr>
        <p:txBody>
          <a:bodyPr wrap="square">
            <a:spAutoFit/>
          </a:bodyPr>
          <a:lstStyle/>
          <a:p>
            <a:r>
              <a:rPr lang="en-US" sz="2800" b="1" u="sng" dirty="0" smtClean="0"/>
              <a:t>Next year UBC will move to a new model of admissions assessment. This will affect our current grade eleven students. The changes include:</a:t>
            </a:r>
          </a:p>
          <a:p>
            <a:r>
              <a:rPr lang="en-US" dirty="0" smtClean="0"/>
              <a:t>•	</a:t>
            </a:r>
            <a:r>
              <a:rPr lang="en-US" sz="2400" dirty="0" smtClean="0"/>
              <a:t>Admission will be based on approximately 12-18 courses including at least 6 grade twelve courses (which will not be limited to UBC's 'Grade Twelve Approved Courses' list).</a:t>
            </a:r>
          </a:p>
          <a:p>
            <a:r>
              <a:rPr lang="en-US" sz="2400" dirty="0" smtClean="0"/>
              <a:t>•	All grade eleven and twelve courses will be included except for applied design, skill, technology, career education, and physical education.</a:t>
            </a:r>
          </a:p>
          <a:p>
            <a:r>
              <a:rPr lang="en-US" sz="2400" dirty="0" smtClean="0"/>
              <a:t>•	Lowest course grade will be omitted.</a:t>
            </a:r>
          </a:p>
          <a:p>
            <a:r>
              <a:rPr lang="en-US" sz="2400" dirty="0" smtClean="0"/>
              <a:t>•	A maximum of two visual and performing arts courses will be used for each of grade eleven and twelve.</a:t>
            </a:r>
          </a:p>
          <a:p>
            <a:r>
              <a:rPr lang="en-US" sz="2400" dirty="0" smtClean="0"/>
              <a:t>•	Faculty specific requirements remain the same (and are posted on the website)</a:t>
            </a:r>
          </a:p>
          <a:p>
            <a:r>
              <a:rPr lang="en-US" sz="2400" dirty="0" smtClean="0"/>
              <a:t>•	UBC will use the personal profile, faculty specific requirements and all the grade 11 &amp; 12 courses the student has completed to make a holistic admissions decision.</a:t>
            </a:r>
          </a:p>
          <a:p>
            <a:r>
              <a:rPr lang="en-US" sz="2400" dirty="0" smtClean="0"/>
              <a:t>•	UBC will take into consideration whether the student has challenged themselves with IB and AP courses or by taking additional classes</a:t>
            </a:r>
          </a:p>
          <a:p>
            <a:r>
              <a:rPr lang="en-US" sz="2800" b="1" dirty="0" smtClean="0"/>
              <a:t>If a student does not have 6 Grade 12 courses UBC will look at why</a:t>
            </a:r>
            <a:endParaRPr lang="en-US" sz="2800" b="1" dirty="0"/>
          </a:p>
        </p:txBody>
      </p:sp>
    </p:spTree>
    <p:extLst>
      <p:ext uri="{BB962C8B-B14F-4D97-AF65-F5344CB8AC3E}">
        <p14:creationId xmlns:p14="http://schemas.microsoft.com/office/powerpoint/2010/main" val="2927016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UBC 2019 Admissions:</a:t>
            </a:r>
            <a:endParaRPr lang="en-US" dirty="0"/>
          </a:p>
        </p:txBody>
      </p:sp>
      <p:sp>
        <p:nvSpPr>
          <p:cNvPr id="3" name="Content Placeholder 2"/>
          <p:cNvSpPr>
            <a:spLocks noGrp="1"/>
          </p:cNvSpPr>
          <p:nvPr>
            <p:ph idx="1"/>
          </p:nvPr>
        </p:nvSpPr>
        <p:spPr/>
        <p:txBody>
          <a:bodyPr>
            <a:normAutofit lnSpcReduction="10000"/>
          </a:bodyPr>
          <a:lstStyle/>
          <a:p>
            <a:r>
              <a:rPr lang="en-US" dirty="0" smtClean="0"/>
              <a:t>UBC will be looking for students to take courses that will help them be better prepared for university, not just achieve the highest mark</a:t>
            </a:r>
          </a:p>
          <a:p>
            <a:r>
              <a:rPr lang="en-US" dirty="0" smtClean="0"/>
              <a:t>Example: Science students should be taking grade 12 science courses to learn the basic knowledge PLUS calculus instead of taking something that may be easier but will not prepare them as well</a:t>
            </a:r>
          </a:p>
          <a:p>
            <a:r>
              <a:rPr lang="en-US" dirty="0" smtClean="0"/>
              <a:t>UBC wants students to challenge themselves by taking courses across other subject areas that may offer breadth to their application (</a:t>
            </a:r>
            <a:r>
              <a:rPr lang="en-US" dirty="0" err="1" smtClean="0"/>
              <a:t>ie</a:t>
            </a:r>
            <a:r>
              <a:rPr lang="en-US" dirty="0" smtClean="0"/>
              <a:t>: while </a:t>
            </a:r>
            <a:r>
              <a:rPr lang="en-US" dirty="0"/>
              <a:t>M</a:t>
            </a:r>
            <a:r>
              <a:rPr lang="en-US" dirty="0" smtClean="0"/>
              <a:t>arketing or Accounting may not be an approved course it will offer breadth to those wanting to apply to Business)</a:t>
            </a:r>
          </a:p>
          <a:p>
            <a:r>
              <a:rPr lang="en-US" dirty="0" smtClean="0"/>
              <a:t>By reviewing a larger number of courses/credits UBC is hoping to provide incentive for a strong work ethic in both grade 11 &amp; 12</a:t>
            </a:r>
          </a:p>
          <a:p>
            <a:endParaRPr lang="en-US" dirty="0"/>
          </a:p>
        </p:txBody>
      </p:sp>
    </p:spTree>
    <p:extLst>
      <p:ext uri="{BB962C8B-B14F-4D97-AF65-F5344CB8AC3E}">
        <p14:creationId xmlns:p14="http://schemas.microsoft.com/office/powerpoint/2010/main" val="1933310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One last note: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This link will direct you to an article published in the UBC newspaper, The </a:t>
            </a:r>
            <a:r>
              <a:rPr lang="en-US" dirty="0" err="1" smtClean="0"/>
              <a:t>Ubyssey</a:t>
            </a:r>
            <a:r>
              <a:rPr lang="en-US" dirty="0" smtClean="0"/>
              <a:t>, which will provide you with all the information UBC Admissions has provided to date:</a:t>
            </a:r>
          </a:p>
          <a:p>
            <a:r>
              <a:rPr lang="en-US" dirty="0" smtClean="0">
                <a:hlinkClick r:id="rId2"/>
              </a:rPr>
              <a:t>https://www.ubyssey.ca/news/senate-approves-new-academic-approach-to-undergraduate-admissions/</a:t>
            </a:r>
            <a:endParaRPr lang="en-US" dirty="0" smtClean="0"/>
          </a:p>
          <a:p>
            <a:endParaRPr lang="en-US" dirty="0"/>
          </a:p>
          <a:p>
            <a:r>
              <a:rPr lang="en-US" dirty="0" smtClean="0"/>
              <a:t>Feel free to contact us if you have questions. If we cannot answer we will direct you to UBC admissions.</a:t>
            </a:r>
          </a:p>
          <a:p>
            <a:r>
              <a:rPr lang="en-US" dirty="0" smtClean="0"/>
              <a:t>Remember – while these are changes, they are not much different than what many of our students are already expecting if they want to meet requirements for Ontario universities. </a:t>
            </a:r>
            <a:endParaRPr lang="en-US" dirty="0"/>
          </a:p>
        </p:txBody>
      </p:sp>
    </p:spTree>
    <p:extLst>
      <p:ext uri="{BB962C8B-B14F-4D97-AF65-F5344CB8AC3E}">
        <p14:creationId xmlns:p14="http://schemas.microsoft.com/office/powerpoint/2010/main" val="9568810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BD0C9BA-72E6-47E5-89F5-997CCD6428A4}"/>
</file>

<file path=customXml/itemProps2.xml><?xml version="1.0" encoding="utf-8"?>
<ds:datastoreItem xmlns:ds="http://schemas.openxmlformats.org/officeDocument/2006/customXml" ds:itemID="{7EF29B40-765C-45CA-9514-7FFD0CCA8452}"/>
</file>

<file path=customXml/itemProps3.xml><?xml version="1.0" encoding="utf-8"?>
<ds:datastoreItem xmlns:ds="http://schemas.openxmlformats.org/officeDocument/2006/customXml" ds:itemID="{AE5D4EF2-C8ED-4C63-BAB1-A535D8719199}"/>
</file>

<file path=docProps/app.xml><?xml version="1.0" encoding="utf-8"?>
<Properties xmlns="http://schemas.openxmlformats.org/officeDocument/2006/extended-properties" xmlns:vt="http://schemas.openxmlformats.org/officeDocument/2006/docPropsVTypes">
  <TotalTime>1425</TotalTime>
  <Words>558</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Arial Rounded MT Bold</vt:lpstr>
      <vt:lpstr>Calibri</vt:lpstr>
      <vt:lpstr>Calibri Light</vt:lpstr>
      <vt:lpstr>Times New Roman</vt:lpstr>
      <vt:lpstr>Office Theme</vt:lpstr>
      <vt:lpstr>Changes to SFU Admissions: </vt:lpstr>
      <vt:lpstr>PowerPoint Presentation</vt:lpstr>
      <vt:lpstr>SFU Grade 12 requirements for  Fall 2019 admission</vt:lpstr>
      <vt:lpstr>PowerPoint Presentation</vt:lpstr>
      <vt:lpstr>UBC 2019 Admissions:</vt:lpstr>
      <vt:lpstr>One last note: </vt:lpstr>
    </vt:vector>
  </TitlesOfParts>
  <Company>School District 43 (Coquitlam)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Changes to SFU Admissions:</dc:title>
  <dc:creator>Butler, Darilynn</dc:creator>
  <cp:lastModifiedBy>Butler, Darilynn</cp:lastModifiedBy>
  <cp:revision>10</cp:revision>
  <cp:lastPrinted>2018-02-06T21:57:43Z</cp:lastPrinted>
  <dcterms:created xsi:type="dcterms:W3CDTF">2018-02-05T22:19:39Z</dcterms:created>
  <dcterms:modified xsi:type="dcterms:W3CDTF">2018-02-06T22:05:19Z</dcterms:modified>
</cp:coreProperties>
</file>